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theme/theme4.xml" ContentType="application/vnd.openxmlformats-officedocument.theme+xml"/>
  <Override PartName="/ppt/slideLayouts/slideLayout5.xml" ContentType="application/vnd.openxmlformats-officedocument.presentationml.slideLayout+xml"/>
  <Override PartName="/ppt/theme/theme5.xml" ContentType="application/vnd.openxmlformats-officedocument.theme+xml"/>
  <Override PartName="/ppt/slideLayouts/slideLayout6.xml" ContentType="application/vnd.openxmlformats-officedocument.presentationml.slideLayout+xml"/>
  <Override PartName="/ppt/theme/theme6.xml" ContentType="application/vnd.openxmlformats-officedocument.theme+xml"/>
  <Override PartName="/ppt/slideLayouts/slideLayout7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6" r:id="rId1"/>
    <p:sldMasterId id="2147483659" r:id="rId2"/>
    <p:sldMasterId id="2147483661" r:id="rId3"/>
    <p:sldMasterId id="2147483663" r:id="rId4"/>
    <p:sldMasterId id="2147483665" r:id="rId5"/>
    <p:sldMasterId id="2147483667" r:id="rId6"/>
    <p:sldMasterId id="2147483669" r:id="rId7"/>
  </p:sldMasterIdLst>
  <p:notesMasterIdLst>
    <p:notesMasterId r:id="rId20"/>
  </p:notesMasterIdLst>
  <p:sldIdLst>
    <p:sldId id="256" r:id="rId8"/>
    <p:sldId id="271" r:id="rId9"/>
    <p:sldId id="331" r:id="rId10"/>
    <p:sldId id="332" r:id="rId11"/>
    <p:sldId id="333" r:id="rId12"/>
    <p:sldId id="336" r:id="rId13"/>
    <p:sldId id="338" r:id="rId14"/>
    <p:sldId id="339" r:id="rId15"/>
    <p:sldId id="334" r:id="rId16"/>
    <p:sldId id="337" r:id="rId17"/>
    <p:sldId id="335" r:id="rId18"/>
    <p:sldId id="305" r:id="rId19"/>
  </p:sldIdLst>
  <p:sldSz cx="9144000" cy="5143500" type="screen16x9"/>
  <p:notesSz cx="7077075" cy="936942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83D896B8-E2D7-4258-88B1-22605E6DD25F}">
          <p14:sldIdLst>
            <p14:sldId id="256"/>
            <p14:sldId id="271"/>
            <p14:sldId id="331"/>
            <p14:sldId id="332"/>
            <p14:sldId id="333"/>
            <p14:sldId id="336"/>
            <p14:sldId id="338"/>
            <p14:sldId id="339"/>
            <p14:sldId id="334"/>
            <p14:sldId id="337"/>
            <p14:sldId id="335"/>
            <p14:sldId id="305"/>
          </p14:sldIdLst>
        </p14:section>
        <p14:section name="Your Turn" id="{C5A8A8A5-4C27-48C9-97A4-31B17122EAFA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91121"/>
    <a:srgbClr val="FAFAFA"/>
    <a:srgbClr val="F7F7F7"/>
    <a:srgbClr val="EEF6F0"/>
    <a:srgbClr val="700000"/>
    <a:srgbClr val="993300"/>
    <a:srgbClr val="8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386" autoAdjust="0"/>
    <p:restoredTop sz="80616" autoAdjust="0"/>
  </p:normalViewPr>
  <p:slideViewPr>
    <p:cSldViewPr>
      <p:cViewPr varScale="1">
        <p:scale>
          <a:sx n="117" d="100"/>
          <a:sy n="117" d="100"/>
        </p:scale>
        <p:origin x="1020" y="126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228600" cy="2286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3" Type="http://schemas.openxmlformats.org/officeDocument/2006/relationships/slideMaster" Target="slideMasters/slideMaster3.xml"/><Relationship Id="rId21" Type="http://schemas.openxmlformats.org/officeDocument/2006/relationships/presProps" Target="presProps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theme" Target="theme/theme1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67050" cy="4683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08438" y="0"/>
            <a:ext cx="3067050" cy="4683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CA2E56-26A7-48B0-8AC1-3B2414D82EA3}" type="datetimeFigureOut">
              <a:rPr lang="en-US" smtClean="0"/>
              <a:t>2/23/2020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15925" y="703263"/>
            <a:ext cx="6245225" cy="35131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8025" y="4449763"/>
            <a:ext cx="5661025" cy="42164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99525"/>
            <a:ext cx="3067050" cy="468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08438" y="8899525"/>
            <a:ext cx="3067050" cy="468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96B062-DEDE-4399-8EE2-30F35F5C98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341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8499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 additional</a:t>
            </a:r>
            <a:r>
              <a:rPr lang="en-US" baseline="0" dirty="0"/>
              <a:t> information on concurrency</a:t>
            </a:r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4844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might be used to thinking of “imports” as “includes” that go at the top of the file like in other languages. They often do, but in python “import” is a verb. It does something only when it is executed.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6898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4713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Here are some things to think about … nothing to submit.</a:t>
            </a:r>
          </a:p>
          <a:p>
            <a:endParaRPr lang="en-US" baseline="0" dirty="0"/>
          </a:p>
          <a:p>
            <a:r>
              <a:rPr lang="en-US" baseline="0" dirty="0"/>
              <a:t>Share your thoughts in the online portal discussion area.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>
                <a:solidFill>
                  <a:prstClr val="black"/>
                </a:solidFill>
              </a:rPr>
              <a:pPr/>
              <a:t>12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42168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698871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123950"/>
            <a:ext cx="4114800" cy="37338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5089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7642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89077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15559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81370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3585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5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6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9000"/>
                    </a14:imgEffect>
                  </a14:imgLayer>
                </a14:imgProps>
              </a:ext>
            </a:extLst>
          </a:blip>
          <a:srcRect/>
          <a:stretch>
            <a:fillRect l="-10000" t="-3000" r="-10000" b="-2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206375"/>
            <a:ext cx="85344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200150"/>
            <a:ext cx="8534400" cy="28956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304800" y="3714750"/>
            <a:ext cx="3505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anose="02040502050505030304" pitchFamily="18" charset="0"/>
              </a:rPr>
              <a:t>Advanced</a:t>
            </a:r>
            <a:r>
              <a:rPr lang="en-US" baseline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anose="02040502050505030304" pitchFamily="18" charset="0"/>
              </a:rPr>
              <a:t> Python Programming</a:t>
            </a:r>
            <a:endParaRPr 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15769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4800" kern="1200">
          <a:solidFill>
            <a:schemeClr val="bg1">
              <a:lumMod val="9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bg1">
              <a:lumMod val="95000"/>
            </a:schemeClr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400" kern="1200">
          <a:solidFill>
            <a:schemeClr val="bg1">
              <a:lumMod val="95000"/>
            </a:schemeClr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bg1">
              <a:lumMod val="95000"/>
            </a:schemeClr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400" kern="1200">
          <a:solidFill>
            <a:schemeClr val="bg1">
              <a:lumMod val="95000"/>
            </a:schemeClr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400" kern="1200">
          <a:solidFill>
            <a:schemeClr val="bg1">
              <a:lumMod val="95000"/>
            </a:schemeClr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8000"/>
                    </a14:imgEffect>
                  </a14:imgLayer>
                </a14:imgProps>
              </a:ext>
            </a:extLst>
          </a:blip>
          <a:srcRect/>
          <a:stretch>
            <a:fillRect l="-34000" t="-45000" r="-40000" b="-3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358775"/>
            <a:ext cx="8229600" cy="688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47750"/>
            <a:ext cx="8610600" cy="381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82000" y="45529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80000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609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rgbClr val="700000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l="-2000" t="-3000" r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200" y="57151"/>
            <a:ext cx="89916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" y="666750"/>
            <a:ext cx="8991600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58200" y="47053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97669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l="-36000" t="-20000" r="-30000" b="-4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799" y="361950"/>
            <a:ext cx="8534401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971550"/>
            <a:ext cx="8534400" cy="3124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53400" y="37909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76163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tx2">
              <a:lumMod val="7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l="-12000" t="-6000" r="-14000" b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90487"/>
            <a:ext cx="79248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8631" y="702468"/>
            <a:ext cx="8382000" cy="43076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10400" y="47053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1603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tx2">
              <a:lumMod val="7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l="-9000" t="-8000" r="-16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90487"/>
            <a:ext cx="79248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" y="742950"/>
            <a:ext cx="8708231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72400" y="47053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7810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tx2">
              <a:lumMod val="7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l="-13000" t="-19000" r="-11000" b="-2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209550"/>
            <a:ext cx="83820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1" y="819150"/>
            <a:ext cx="68580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58200" y="47815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8927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tx2">
              <a:lumMod val="7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hon.org/3/reference/import.html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hyperlink" Target="https://python.swaroopch.com/oop.html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Modules and Objects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200151"/>
            <a:ext cx="4038600" cy="2514599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Import</a:t>
            </a:r>
          </a:p>
          <a:p>
            <a:pPr>
              <a:buFont typeface="Arial" charset="0"/>
              <a:buChar char="•"/>
            </a:pPr>
            <a:r>
              <a:rPr lang="en-US" dirty="0"/>
              <a:t>Encapsulation</a:t>
            </a:r>
          </a:p>
          <a:p>
            <a:pPr>
              <a:buFont typeface="Arial" charset="0"/>
              <a:buChar char="•"/>
            </a:pPr>
            <a:r>
              <a:rPr lang="en-US" dirty="0"/>
              <a:t>Object Fundamentals</a:t>
            </a:r>
          </a:p>
          <a:p>
            <a:pPr>
              <a:buFont typeface="Arial" charset="0"/>
              <a:buChar char="•"/>
            </a:pPr>
            <a:r>
              <a:rPr lang="en-US" dirty="0"/>
              <a:t>Inheritance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E6704D-BABC-4818-999E-9A2827B50FC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760" y="1215580"/>
            <a:ext cx="4971288" cy="279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3293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8A786F-F304-4229-8320-0D216D402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Patterns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599EA0-7D9B-4B14-9103-9D9B6A1B73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" y="666750"/>
            <a:ext cx="8991600" cy="1219200"/>
          </a:xfrm>
        </p:spPr>
        <p:txBody>
          <a:bodyPr/>
          <a:lstStyle/>
          <a:p>
            <a:r>
              <a:rPr lang="en-US" dirty="0"/>
              <a:t>Reference the gang of four patterns</a:t>
            </a:r>
          </a:p>
          <a:p>
            <a:r>
              <a:rPr lang="en-US" dirty="0"/>
              <a:t>Decorator … composition vs inheritance, French, Canadian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5C7CB5-F298-4C1B-A36F-142C50D9A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DD0C26-CC1F-47B5-B088-6F3FF60DC37A}"/>
              </a:ext>
            </a:extLst>
          </p:cNvPr>
          <p:cNvSpPr/>
          <p:nvPr/>
        </p:nvSpPr>
        <p:spPr>
          <a:xfrm>
            <a:off x="457200" y="1657350"/>
            <a:ext cx="4114800" cy="2039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b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French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(Animal):  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def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b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__</a:t>
            </a:r>
            <a:r>
              <a:rPr lang="en-US" sz="1000" b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init</a:t>
            </a:r>
            <a:r>
              <a:rPr lang="en-US" sz="1000" b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__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000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self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,other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):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US" sz="1000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self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._other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other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def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b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sayHi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000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self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):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return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i="1" dirty="0">
                <a:solidFill>
                  <a:srgbClr val="00AA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"Le "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+</a:t>
            </a:r>
            <a:r>
              <a:rPr lang="en-US" sz="1000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self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._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other.sayHi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def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b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get_num_legs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000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self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):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return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self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._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other.get_num_legs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F6431C6-00C6-45EC-AC76-FCD40D1173DC}"/>
              </a:ext>
            </a:extLst>
          </p:cNvPr>
          <p:cNvSpPr/>
          <p:nvPr/>
        </p:nvSpPr>
        <p:spPr>
          <a:xfrm>
            <a:off x="4648200" y="1457711"/>
            <a:ext cx="4114800" cy="20284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b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Canadian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(Animal):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def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b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__</a:t>
            </a:r>
            <a:r>
              <a:rPr lang="en-US" sz="1000" b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init</a:t>
            </a:r>
            <a:r>
              <a:rPr lang="en-US" sz="1000" b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__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000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self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,other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):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US" sz="1000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self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._other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other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def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b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sayHi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000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self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):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return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self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._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other.sayHi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()+</a:t>
            </a:r>
            <a:r>
              <a:rPr lang="en-US" sz="1000" i="1" dirty="0">
                <a:solidFill>
                  <a:srgbClr val="00AA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 eh"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def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b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get_num_legs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000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self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):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return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self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._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other.get_num_legs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8099597-10FB-4FA3-A593-4D88EA5FAF40}"/>
              </a:ext>
            </a:extLst>
          </p:cNvPr>
          <p:cNvSpPr/>
          <p:nvPr/>
        </p:nvSpPr>
        <p:spPr>
          <a:xfrm>
            <a:off x="2362200" y="3824206"/>
            <a:ext cx="4572000" cy="800219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animal = French(Canadian(French(Dog())))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print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animal.sayHi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())  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print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000" i="1" dirty="0">
                <a:solidFill>
                  <a:srgbClr val="00AA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"I have "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+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animal.get_num_legs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())+</a:t>
            </a:r>
            <a:r>
              <a:rPr lang="en-US" sz="1000" i="1" dirty="0">
                <a:solidFill>
                  <a:srgbClr val="00AA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 legs"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20547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8A786F-F304-4229-8320-0D216D402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Diamond of Death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5C7CB5-F298-4C1B-A36F-142C50D9A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784E0B2-FA90-4042-A4DD-3BC1E48421B8}"/>
              </a:ext>
            </a:extLst>
          </p:cNvPr>
          <p:cNvSpPr/>
          <p:nvPr/>
        </p:nvSpPr>
        <p:spPr>
          <a:xfrm>
            <a:off x="914400" y="1200150"/>
            <a:ext cx="4572000" cy="2569934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b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Werewolf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(Dog, Human):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def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b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__</a:t>
            </a:r>
            <a:r>
              <a:rPr lang="en-US" sz="1000" b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init</a:t>
            </a:r>
            <a:r>
              <a:rPr lang="en-US" sz="1000" b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__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000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self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):       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Dog.__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init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__(</a:t>
            </a:r>
            <a:r>
              <a:rPr lang="en-US" sz="1000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self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Human.__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init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__(</a:t>
            </a:r>
            <a:r>
              <a:rPr lang="en-US" sz="1000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self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          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def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b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sayHi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000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self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):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return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Human.sayHi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000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self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)+</a:t>
            </a:r>
            <a:r>
              <a:rPr lang="en-US" sz="1000" i="1" dirty="0">
                <a:solidFill>
                  <a:srgbClr val="00AA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 "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+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Dog.sayHi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000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self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    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C0C0C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#animal = French(</a:t>
            </a:r>
            <a:r>
              <a:rPr lang="en-US" sz="1000" u="sng" dirty="0">
                <a:solidFill>
                  <a:srgbClr val="C0C0C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Canadian</a:t>
            </a:r>
            <a:r>
              <a:rPr lang="en-US" sz="1000" dirty="0">
                <a:solidFill>
                  <a:srgbClr val="C0C0C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(French(Dog())))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animal = Werewolf()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print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animal.sayHi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())  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print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000" i="1" dirty="0">
                <a:solidFill>
                  <a:srgbClr val="00AA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"I have "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+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animal.get_num_legs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())+</a:t>
            </a:r>
            <a:r>
              <a:rPr lang="en-US" sz="1000" i="1" dirty="0">
                <a:solidFill>
                  <a:srgbClr val="00AA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 legs"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D6E6ED6-F33D-43B7-A2F9-1266C848C4DA}"/>
              </a:ext>
            </a:extLst>
          </p:cNvPr>
          <p:cNvSpPr/>
          <p:nvPr/>
        </p:nvSpPr>
        <p:spPr>
          <a:xfrm>
            <a:off x="5715000" y="1607954"/>
            <a:ext cx="2514600" cy="6463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Hello Bark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I have 2 legs</a:t>
            </a:r>
          </a:p>
        </p:txBody>
      </p:sp>
    </p:spTree>
    <p:extLst>
      <p:ext uri="{BB962C8B-B14F-4D97-AF65-F5344CB8AC3E}">
        <p14:creationId xmlns:p14="http://schemas.microsoft.com/office/powerpoint/2010/main" val="23884948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7A67C6C-14B7-4886-8989-A4FBA3E3C0B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489112"/>
            <a:ext cx="4169557" cy="3575396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Tinkering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304800" y="1123950"/>
            <a:ext cx="6324600" cy="2971800"/>
          </a:xfrm>
        </p:spPr>
        <p:txBody>
          <a:bodyPr/>
          <a:lstStyle/>
          <a:p>
            <a:r>
              <a:rPr lang="en-US" dirty="0"/>
              <a:t>Type in the Animals example.</a:t>
            </a:r>
          </a:p>
          <a:p>
            <a:endParaRPr lang="en-US" dirty="0"/>
          </a:p>
          <a:p>
            <a:r>
              <a:rPr lang="en-US" dirty="0"/>
              <a:t>Create a Centaur class (half man, half horse).</a:t>
            </a:r>
          </a:p>
          <a:p>
            <a:endParaRPr lang="en-US" dirty="0"/>
          </a:p>
          <a:p>
            <a:r>
              <a:rPr lang="en-US" dirty="0"/>
              <a:t>Create a SHOUT decorator that converts all “</a:t>
            </a:r>
            <a:r>
              <a:rPr lang="en-US" dirty="0" err="1"/>
              <a:t>sayHi</a:t>
            </a:r>
            <a:r>
              <a:rPr lang="en-US" dirty="0"/>
              <a:t>” to all upper case.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57218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09601" y="438150"/>
            <a:ext cx="7391400" cy="688975"/>
          </a:xfrm>
        </p:spPr>
        <p:txBody>
          <a:bodyPr>
            <a:normAutofit/>
          </a:bodyPr>
          <a:lstStyle/>
          <a:p>
            <a:r>
              <a:rPr lang="en-US" dirty="0"/>
              <a:t>See Also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57200" y="1123950"/>
            <a:ext cx="8534400" cy="3810000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hlinkClick r:id="rId3"/>
              </a:rPr>
              <a:t>https://docs.python.org/3/reference/import.html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hlinkClick r:id="rId4"/>
              </a:rPr>
              <a:t>https://python.swaroopch.com/oop.html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8" name="Content Placeholder 6"/>
          <p:cNvSpPr txBox="1">
            <a:spLocks/>
          </p:cNvSpPr>
          <p:nvPr/>
        </p:nvSpPr>
        <p:spPr>
          <a:xfrm>
            <a:off x="4692757" y="2114550"/>
            <a:ext cx="4114800" cy="2209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700000"/>
                </a:solidFill>
                <a:latin typeface="Palatino Linotype" panose="02040502050505030304" pitchFamily="18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rgbClr val="700000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700000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rgbClr val="700000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rgbClr val="700000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charset="0"/>
              <a:buChar char="•"/>
            </a:pP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305800" y="4552950"/>
            <a:ext cx="609600" cy="274637"/>
          </a:xfrm>
        </p:spPr>
        <p:txBody>
          <a:bodyPr/>
          <a:lstStyle/>
          <a:p>
            <a:pPr algn="r"/>
            <a:fld id="{B9EA2576-3992-4A7D-AC41-AC0E2BE3E45F}" type="slidenum">
              <a:rPr lang="en-US" smtClean="0"/>
              <a:pPr algn="r"/>
              <a:t>2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36EB8E1-7035-4164-85D6-5E36D81F44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35255" y="2358543"/>
            <a:ext cx="5715003" cy="2379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938648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5C95F9-6F9F-49A7-B5F1-EFA1CC3A1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 is a Verb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48CEBC-4A83-41FB-97B2-7C184C6FD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6A22CDD-9948-4DF6-AAAF-33D9CCCA023A}"/>
              </a:ext>
            </a:extLst>
          </p:cNvPr>
          <p:cNvSpPr/>
          <p:nvPr/>
        </p:nvSpPr>
        <p:spPr>
          <a:xfrm>
            <a:off x="226383" y="1200150"/>
            <a:ext cx="2857500" cy="3454792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def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b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sayHi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():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print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0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"Hello there from include"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print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0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"Include running"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print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0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"Include:"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+__name__+</a:t>
            </a:r>
            <a:r>
              <a:rPr lang="en-US" sz="10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":"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000" i="1" dirty="0">
              <a:solidFill>
                <a:srgbClr val="C9802B"/>
              </a:solidFill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endParaRPr lang="en-US" sz="1000" i="1" dirty="0">
              <a:solidFill>
                <a:srgbClr val="C9802B"/>
              </a:solidFill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sayHi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endParaRPr lang="en-US" sz="1000" i="1" dirty="0">
              <a:solidFill>
                <a:srgbClr val="C9802B"/>
              </a:solidFill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from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another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import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sayHi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sayHi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import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more</a:t>
            </a:r>
          </a:p>
          <a:p>
            <a:pPr>
              <a:lnSpc>
                <a:spcPct val="115000"/>
              </a:lnSpc>
            </a:pPr>
            <a:endParaRPr lang="en-US" sz="1100" dirty="0">
              <a:solidFill>
                <a:srgbClr val="000000"/>
              </a:solidFill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more.sayHi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endParaRPr lang="en-US" sz="1100" dirty="0">
              <a:solidFill>
                <a:srgbClr val="000000"/>
              </a:solidFill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4A20658-3AC5-4BC5-85F9-BBC0C9FB1AC2}"/>
              </a:ext>
            </a:extLst>
          </p:cNvPr>
          <p:cNvSpPr/>
          <p:nvPr/>
        </p:nvSpPr>
        <p:spPr>
          <a:xfrm>
            <a:off x="3192527" y="1200150"/>
            <a:ext cx="2857500" cy="1195648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def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b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sayHi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():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print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0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"Hello there from another"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print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0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"Another running"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print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0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"Another:"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+__name__+</a:t>
            </a:r>
            <a:r>
              <a:rPr lang="en-US" sz="10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":"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E282AC-1C07-46C8-90A0-623BA613B370}"/>
              </a:ext>
            </a:extLst>
          </p:cNvPr>
          <p:cNvSpPr/>
          <p:nvPr/>
        </p:nvSpPr>
        <p:spPr>
          <a:xfrm>
            <a:off x="6158671" y="1200150"/>
            <a:ext cx="2651760" cy="1195648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def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b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sayHi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():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print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0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"Hello there from more"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print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0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"More running"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print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0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"More:"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+__name__+</a:t>
            </a:r>
            <a:r>
              <a:rPr lang="en-US" sz="10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":"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6D28FA-09AF-4467-9AD7-F92FD2AD195E}"/>
              </a:ext>
            </a:extLst>
          </p:cNvPr>
          <p:cNvSpPr txBox="1"/>
          <p:nvPr/>
        </p:nvSpPr>
        <p:spPr>
          <a:xfrm>
            <a:off x="228599" y="829261"/>
            <a:ext cx="2855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include.py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A2954B-4FBF-4CE9-92C5-43F3D2CD5433}"/>
              </a:ext>
            </a:extLst>
          </p:cNvPr>
          <p:cNvSpPr txBox="1"/>
          <p:nvPr/>
        </p:nvSpPr>
        <p:spPr>
          <a:xfrm>
            <a:off x="3213405" y="829261"/>
            <a:ext cx="2855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another.py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A2551A9-FBC3-4311-B1A7-1775BD3F1554}"/>
              </a:ext>
            </a:extLst>
          </p:cNvPr>
          <p:cNvSpPr txBox="1"/>
          <p:nvPr/>
        </p:nvSpPr>
        <p:spPr>
          <a:xfrm>
            <a:off x="6179549" y="829261"/>
            <a:ext cx="2630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more.py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FE11D39-F02C-4580-9974-F400DA6401A8}"/>
              </a:ext>
            </a:extLst>
          </p:cNvPr>
          <p:cNvSpPr/>
          <p:nvPr/>
        </p:nvSpPr>
        <p:spPr>
          <a:xfrm>
            <a:off x="6524431" y="2478499"/>
            <a:ext cx="2286000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More running</a:t>
            </a:r>
          </a:p>
          <a:p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More:__main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__: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A5569D-DD38-4661-AE38-ED180E7BAB7F}"/>
              </a:ext>
            </a:extLst>
          </p:cNvPr>
          <p:cNvSpPr/>
          <p:nvPr/>
        </p:nvSpPr>
        <p:spPr>
          <a:xfrm>
            <a:off x="3213405" y="2887711"/>
            <a:ext cx="3031049" cy="175432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Include running</a:t>
            </a:r>
          </a:p>
          <a:p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Include:__main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__: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Hello there from include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Another running</a:t>
            </a:r>
          </a:p>
          <a:p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Another:another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Hello there from another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More running</a:t>
            </a:r>
          </a:p>
          <a:p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More:more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Hello there from more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286813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89A840-6764-4A9D-86CF-407D2E6A1F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Encapsulation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E49A3F-C02A-4333-AA34-FED367CBC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E5C6998-2B7B-4083-910F-57FA1E93C347}"/>
              </a:ext>
            </a:extLst>
          </p:cNvPr>
          <p:cNvSpPr/>
          <p:nvPr/>
        </p:nvSpPr>
        <p:spPr>
          <a:xfrm>
            <a:off x="457200" y="742950"/>
            <a:ext cx="3657600" cy="2587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7E5B853-2DCF-4DAF-B523-CF7D0809165C}"/>
              </a:ext>
            </a:extLst>
          </p:cNvPr>
          <p:cNvSpPr/>
          <p:nvPr/>
        </p:nvSpPr>
        <p:spPr>
          <a:xfrm>
            <a:off x="228600" y="876590"/>
            <a:ext cx="3886200" cy="3689215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</a:pPr>
            <a:r>
              <a:rPr lang="en-US" sz="10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NameKeeper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(object):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def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__</a:t>
            </a:r>
            <a:r>
              <a:rPr lang="en-US" sz="1200" b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init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__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200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self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):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self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.name = </a:t>
            </a:r>
            <a:r>
              <a:rPr lang="en-US" sz="1200" i="1" dirty="0">
                <a:solidFill>
                  <a:srgbClr val="00AA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"Chris Cantrell"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def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get_name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200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self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):        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return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200" i="1" dirty="0">
                <a:solidFill>
                  <a:srgbClr val="00AA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"Chris Cantrell"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 </a:t>
            </a:r>
          </a:p>
          <a:p>
            <a:pPr>
              <a:lnSpc>
                <a:spcPct val="115000"/>
              </a:lnSpc>
            </a:pP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 =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NameKeeper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endParaRPr lang="en-US" sz="12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me = n.name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me =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n.get_name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print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(me)</a:t>
            </a: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 </a:t>
            </a:r>
          </a:p>
          <a:p>
            <a:pPr>
              <a:lnSpc>
                <a:spcPct val="115000"/>
              </a:lnSpc>
            </a:pP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0533AC0-10DE-40F3-8633-EB02BC713B1D}"/>
              </a:ext>
            </a:extLst>
          </p:cNvPr>
          <p:cNvSpPr/>
          <p:nvPr/>
        </p:nvSpPr>
        <p:spPr>
          <a:xfrm>
            <a:off x="4851918" y="876877"/>
            <a:ext cx="3911082" cy="3618426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NameKeeper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(object):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def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__</a:t>
            </a:r>
            <a:r>
              <a:rPr lang="en-US" sz="1200" b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init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__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200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self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):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US" sz="1200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self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.first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200" i="1" dirty="0">
                <a:solidFill>
                  <a:srgbClr val="00AA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"Chris"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US" sz="1200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self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.last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200" i="1" dirty="0">
                <a:solidFill>
                  <a:srgbClr val="00AA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"Cantrell"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def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get_name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200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self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):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return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200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self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.first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+</a:t>
            </a:r>
            <a:r>
              <a:rPr lang="en-US" sz="1200" i="1" dirty="0">
                <a:solidFill>
                  <a:srgbClr val="00AA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 "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+</a:t>
            </a:r>
            <a:r>
              <a:rPr lang="en-US" sz="1200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self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.last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 =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NameKeeper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me = n.name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me =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n.get_name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print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(me)</a:t>
            </a:r>
          </a:p>
          <a:p>
            <a:pPr>
              <a:lnSpc>
                <a:spcPct val="115000"/>
              </a:lnSpc>
            </a:pP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34438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89A840-6764-4A9D-86CF-407D2E6A1F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Encapsulation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E49A3F-C02A-4333-AA34-FED367CBC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E5C6998-2B7B-4083-910F-57FA1E93C347}"/>
              </a:ext>
            </a:extLst>
          </p:cNvPr>
          <p:cNvSpPr/>
          <p:nvPr/>
        </p:nvSpPr>
        <p:spPr>
          <a:xfrm>
            <a:off x="457200" y="742950"/>
            <a:ext cx="3657600" cy="2587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7E5B853-2DCF-4DAF-B523-CF7D0809165C}"/>
              </a:ext>
            </a:extLst>
          </p:cNvPr>
          <p:cNvSpPr/>
          <p:nvPr/>
        </p:nvSpPr>
        <p:spPr>
          <a:xfrm>
            <a:off x="457200" y="1020589"/>
            <a:ext cx="3886200" cy="3348609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</a:pPr>
            <a:r>
              <a:rPr lang="en-US" sz="10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NameKeeper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(object):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def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__</a:t>
            </a:r>
            <a:r>
              <a:rPr lang="en-US" sz="1200" b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init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__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200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self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):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US" sz="1200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self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._name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200" i="1" dirty="0">
                <a:solidFill>
                  <a:srgbClr val="00AA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"Chris Cantrell"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def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get_name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200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self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):        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return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200" i="1" dirty="0">
                <a:solidFill>
                  <a:srgbClr val="00AA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"Chris Cantrell"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 </a:t>
            </a:r>
          </a:p>
          <a:p>
            <a:pPr>
              <a:lnSpc>
                <a:spcPct val="115000"/>
              </a:lnSpc>
            </a:pP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 =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NameKeeper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endParaRPr lang="en-US" sz="12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me =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n._first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print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(me)</a:t>
            </a: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 </a:t>
            </a:r>
          </a:p>
          <a:p>
            <a:pPr>
              <a:lnSpc>
                <a:spcPct val="115000"/>
              </a:lnSpc>
            </a:pP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FAB2092-F341-4B72-AAA4-D1AE3CEF2069}"/>
              </a:ext>
            </a:extLst>
          </p:cNvPr>
          <p:cNvSpPr/>
          <p:nvPr/>
        </p:nvSpPr>
        <p:spPr>
          <a:xfrm>
            <a:off x="1553547" y="1722664"/>
            <a:ext cx="228600" cy="228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1F70407-19B9-42D3-8D4D-EE8BFD795636}"/>
              </a:ext>
            </a:extLst>
          </p:cNvPr>
          <p:cNvSpPr/>
          <p:nvPr/>
        </p:nvSpPr>
        <p:spPr>
          <a:xfrm>
            <a:off x="1060450" y="3594100"/>
            <a:ext cx="228600" cy="228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1F8B15D-248F-4032-B048-AF9C77A9A0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0" y="1031664"/>
            <a:ext cx="4267200" cy="2941676"/>
          </a:xfrm>
        </p:spPr>
        <p:txBody>
          <a:bodyPr/>
          <a:lstStyle/>
          <a:p>
            <a:r>
              <a:rPr lang="en-US" dirty="0"/>
              <a:t>Use “_” to indicate that things are private.</a:t>
            </a:r>
          </a:p>
          <a:p>
            <a:endParaRPr lang="en-US" dirty="0"/>
          </a:p>
          <a:p>
            <a:r>
              <a:rPr lang="en-US" dirty="0"/>
              <a:t>This is just a convention. It is not enforced at runtime.</a:t>
            </a:r>
          </a:p>
        </p:txBody>
      </p:sp>
    </p:spTree>
    <p:extLst>
      <p:ext uri="{BB962C8B-B14F-4D97-AF65-F5344CB8AC3E}">
        <p14:creationId xmlns:p14="http://schemas.microsoft.com/office/powerpoint/2010/main" val="15984086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50C85-5311-4CD9-A80D-571D17A24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990831-5A0B-41DB-8629-CA75F5188D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9F72B22-3C0B-4A3D-8A10-CD15DB6870B6}"/>
              </a:ext>
            </a:extLst>
          </p:cNvPr>
          <p:cNvSpPr/>
          <p:nvPr/>
        </p:nvSpPr>
        <p:spPr>
          <a:xfrm>
            <a:off x="685800" y="971550"/>
            <a:ext cx="5029200" cy="27469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b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Point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(object):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def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b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__</a:t>
            </a:r>
            <a:r>
              <a:rPr lang="en-US" sz="1000" b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init</a:t>
            </a:r>
            <a:r>
              <a:rPr lang="en-US" sz="1000" b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__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000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self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 x, y):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US" sz="1000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self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._x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x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US" sz="1000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self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._y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y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def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b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get_x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000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self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):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return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self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._x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def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b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get_y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000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self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):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return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self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._y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def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b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__</a:t>
            </a:r>
            <a:r>
              <a:rPr lang="en-US" sz="1000" b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repr</a:t>
            </a:r>
            <a:r>
              <a:rPr lang="en-US" sz="1000" b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__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000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self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):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return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i="1" dirty="0">
                <a:solidFill>
                  <a:srgbClr val="00AA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"("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+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000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self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._x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)+</a:t>
            </a:r>
            <a:r>
              <a:rPr lang="en-US" sz="1000" i="1" dirty="0">
                <a:solidFill>
                  <a:srgbClr val="00AA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","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+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000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self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._y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)+</a:t>
            </a:r>
            <a:r>
              <a:rPr lang="en-US" sz="1000" i="1" dirty="0">
                <a:solidFill>
                  <a:srgbClr val="00AA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")"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US" sz="1000" dirty="0">
                <a:solidFill>
                  <a:srgbClr val="C0C0C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#return "("+</a:t>
            </a:r>
            <a:r>
              <a:rPr lang="en-US" sz="1000" u="sng" dirty="0" err="1">
                <a:solidFill>
                  <a:srgbClr val="C0C0C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str</a:t>
            </a:r>
            <a:r>
              <a:rPr lang="en-US" sz="1000" dirty="0">
                <a:solidFill>
                  <a:srgbClr val="C0C0C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000" dirty="0" err="1">
                <a:solidFill>
                  <a:srgbClr val="C0C0C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self.get_x</a:t>
            </a:r>
            <a:r>
              <a:rPr lang="en-US" sz="1000" dirty="0">
                <a:solidFill>
                  <a:srgbClr val="C0C0C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())+","+</a:t>
            </a:r>
            <a:r>
              <a:rPr lang="en-US" sz="1000" u="sng" dirty="0" err="1">
                <a:solidFill>
                  <a:srgbClr val="C0C0C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str</a:t>
            </a:r>
            <a:r>
              <a:rPr lang="en-US" sz="1000" dirty="0">
                <a:solidFill>
                  <a:srgbClr val="C0C0C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000" dirty="0" err="1">
                <a:solidFill>
                  <a:srgbClr val="C0C0C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self.get_y</a:t>
            </a:r>
            <a:r>
              <a:rPr lang="en-US" sz="1000" dirty="0">
                <a:solidFill>
                  <a:srgbClr val="C0C0C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())+")"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33677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50C85-5311-4CD9-A80D-571D17A24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990831-5A0B-41DB-8629-CA75F5188D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5701EA9-CEE6-46A1-B043-18B34BB45F3B}"/>
              </a:ext>
            </a:extLst>
          </p:cNvPr>
          <p:cNvSpPr/>
          <p:nvPr/>
        </p:nvSpPr>
        <p:spPr>
          <a:xfrm>
            <a:off x="457200" y="666751"/>
            <a:ext cx="4572000" cy="186204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b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RandomPoint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(Point):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def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b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__</a:t>
            </a:r>
            <a:r>
              <a:rPr lang="en-US" sz="1000" b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init</a:t>
            </a:r>
            <a:r>
              <a:rPr lang="en-US" sz="1000" b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__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000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self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):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super().__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init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__(</a:t>
            </a:r>
            <a:r>
              <a:rPr lang="en-US" sz="100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0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  <a:r>
              <a:rPr lang="en-US" sz="100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0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def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b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get_x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000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self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):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return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random.randint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00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0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  <a:r>
              <a:rPr lang="en-US" sz="100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10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def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b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get_y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000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self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):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return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random.randint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00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0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  <a:r>
              <a:rPr lang="en-US" sz="100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10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F2C6549-F9DC-4018-8A51-3E9F9E91744E}"/>
              </a:ext>
            </a:extLst>
          </p:cNvPr>
          <p:cNvSpPr/>
          <p:nvPr/>
        </p:nvSpPr>
        <p:spPr>
          <a:xfrm>
            <a:off x="4245864" y="1276351"/>
            <a:ext cx="4572000" cy="327782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b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Line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(object):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def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b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__</a:t>
            </a:r>
            <a:r>
              <a:rPr lang="en-US" sz="1000" b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init</a:t>
            </a:r>
            <a:r>
              <a:rPr lang="en-US" sz="1000" b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__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000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self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 a, b):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US" sz="1000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self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._a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a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US" sz="1000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self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._b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b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def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b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get_a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000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self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):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return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self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._a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def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b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get_b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000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self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):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return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self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._b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def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b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get_length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000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self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):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dx = </a:t>
            </a:r>
            <a:r>
              <a:rPr lang="en-US" sz="1000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self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._a._x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- </a:t>
            </a:r>
            <a:r>
              <a:rPr lang="en-US" sz="1000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self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._b._x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dy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000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self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._a._y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- </a:t>
            </a:r>
            <a:r>
              <a:rPr lang="en-US" sz="1000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self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._b._y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US" sz="1000" dirty="0">
                <a:solidFill>
                  <a:srgbClr val="C0C0C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#</a:t>
            </a:r>
            <a:r>
              <a:rPr lang="en-US" sz="1000" u="sng" dirty="0">
                <a:solidFill>
                  <a:srgbClr val="C0C0C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dx</a:t>
            </a:r>
            <a:r>
              <a:rPr lang="en-US" sz="1000" dirty="0">
                <a:solidFill>
                  <a:srgbClr val="C0C0C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self._</a:t>
            </a:r>
            <a:r>
              <a:rPr lang="en-US" sz="1000" dirty="0" err="1">
                <a:solidFill>
                  <a:srgbClr val="C0C0C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a.get_x</a:t>
            </a:r>
            <a:r>
              <a:rPr lang="en-US" sz="1000" dirty="0">
                <a:solidFill>
                  <a:srgbClr val="C0C0C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 - self._</a:t>
            </a:r>
            <a:r>
              <a:rPr lang="en-US" sz="1000" dirty="0" err="1">
                <a:solidFill>
                  <a:srgbClr val="C0C0C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b.get_x</a:t>
            </a:r>
            <a:r>
              <a:rPr lang="en-US" sz="1000" dirty="0">
                <a:solidFill>
                  <a:srgbClr val="C0C0C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US" sz="1000" dirty="0">
                <a:solidFill>
                  <a:srgbClr val="C0C0C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#</a:t>
            </a:r>
            <a:r>
              <a:rPr lang="en-US" sz="1000" u="sng" dirty="0" err="1">
                <a:solidFill>
                  <a:srgbClr val="C0C0C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dy</a:t>
            </a:r>
            <a:r>
              <a:rPr lang="en-US" sz="1000" dirty="0">
                <a:solidFill>
                  <a:srgbClr val="C0C0C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self._</a:t>
            </a:r>
            <a:r>
              <a:rPr lang="en-US" sz="1000" dirty="0" err="1">
                <a:solidFill>
                  <a:srgbClr val="C0C0C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a.get_y</a:t>
            </a:r>
            <a:r>
              <a:rPr lang="en-US" sz="1000" dirty="0">
                <a:solidFill>
                  <a:srgbClr val="C0C0C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 - self._</a:t>
            </a:r>
            <a:r>
              <a:rPr lang="en-US" sz="1000" dirty="0" err="1">
                <a:solidFill>
                  <a:srgbClr val="C0C0C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b.get_y</a:t>
            </a:r>
            <a:r>
              <a:rPr lang="en-US" sz="1000" dirty="0">
                <a:solidFill>
                  <a:srgbClr val="C0C0C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return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sqrt(dx*dx +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dy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*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dy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42395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50C85-5311-4CD9-A80D-571D17A24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990831-5A0B-41DB-8629-CA75F5188D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5701EA9-CEE6-46A1-B043-18B34BB45F3B}"/>
              </a:ext>
            </a:extLst>
          </p:cNvPr>
          <p:cNvSpPr/>
          <p:nvPr/>
        </p:nvSpPr>
        <p:spPr>
          <a:xfrm>
            <a:off x="457200" y="666751"/>
            <a:ext cx="4572000" cy="186204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b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RandomPoint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(Point):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def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b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__</a:t>
            </a:r>
            <a:r>
              <a:rPr lang="en-US" sz="1000" b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init</a:t>
            </a:r>
            <a:r>
              <a:rPr lang="en-US" sz="1000" b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__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000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self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):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super().__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init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__(</a:t>
            </a:r>
            <a:r>
              <a:rPr lang="en-US" sz="100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0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  <a:r>
              <a:rPr lang="en-US" sz="100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0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def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b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get_x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000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self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):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return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random.randint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00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0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  <a:r>
              <a:rPr lang="en-US" sz="100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10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def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b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get_y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000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self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):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return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random.randint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00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0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  <a:r>
              <a:rPr lang="en-US" sz="100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10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F2C6549-F9DC-4018-8A51-3E9F9E91744E}"/>
              </a:ext>
            </a:extLst>
          </p:cNvPr>
          <p:cNvSpPr/>
          <p:nvPr/>
        </p:nvSpPr>
        <p:spPr>
          <a:xfrm>
            <a:off x="4245864" y="1276351"/>
            <a:ext cx="4572000" cy="327782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b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Line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(object):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def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b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__</a:t>
            </a:r>
            <a:r>
              <a:rPr lang="en-US" sz="1000" b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init</a:t>
            </a:r>
            <a:r>
              <a:rPr lang="en-US" sz="1000" b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__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000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self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 a, b):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US" sz="1000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self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._a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a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US" sz="1000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self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._b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b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def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b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get_a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000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self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):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return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self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._a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def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b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get_b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000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self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):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return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self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._b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def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b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get_length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000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self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):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dx = </a:t>
            </a:r>
            <a:r>
              <a:rPr lang="en-US" sz="1000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self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._a._x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- </a:t>
            </a:r>
            <a:r>
              <a:rPr lang="en-US" sz="1000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self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._b._x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dy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000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self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._a._y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- </a:t>
            </a:r>
            <a:r>
              <a:rPr lang="en-US" sz="1000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self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._b._y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US" sz="1000" dirty="0">
                <a:solidFill>
                  <a:srgbClr val="C0C0C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#</a:t>
            </a:r>
            <a:r>
              <a:rPr lang="en-US" sz="1000" u="sng" dirty="0">
                <a:solidFill>
                  <a:srgbClr val="C0C0C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dx</a:t>
            </a:r>
            <a:r>
              <a:rPr lang="en-US" sz="1000" dirty="0">
                <a:solidFill>
                  <a:srgbClr val="C0C0C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self._</a:t>
            </a:r>
            <a:r>
              <a:rPr lang="en-US" sz="1000" dirty="0" err="1">
                <a:solidFill>
                  <a:srgbClr val="C0C0C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a.get_x</a:t>
            </a:r>
            <a:r>
              <a:rPr lang="en-US" sz="1000" dirty="0">
                <a:solidFill>
                  <a:srgbClr val="C0C0C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 - self._</a:t>
            </a:r>
            <a:r>
              <a:rPr lang="en-US" sz="1000" dirty="0" err="1">
                <a:solidFill>
                  <a:srgbClr val="C0C0C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b.get_x</a:t>
            </a:r>
            <a:r>
              <a:rPr lang="en-US" sz="1000" dirty="0">
                <a:solidFill>
                  <a:srgbClr val="C0C0C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US" sz="1000" dirty="0">
                <a:solidFill>
                  <a:srgbClr val="C0C0C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#</a:t>
            </a:r>
            <a:r>
              <a:rPr lang="en-US" sz="1000" u="sng" dirty="0" err="1">
                <a:solidFill>
                  <a:srgbClr val="C0C0C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dy</a:t>
            </a:r>
            <a:r>
              <a:rPr lang="en-US" sz="1000" dirty="0">
                <a:solidFill>
                  <a:srgbClr val="C0C0C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self._</a:t>
            </a:r>
            <a:r>
              <a:rPr lang="en-US" sz="1000" dirty="0" err="1">
                <a:solidFill>
                  <a:srgbClr val="C0C0C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a.get_y</a:t>
            </a:r>
            <a:r>
              <a:rPr lang="en-US" sz="1000" dirty="0">
                <a:solidFill>
                  <a:srgbClr val="C0C0C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 - self._</a:t>
            </a:r>
            <a:r>
              <a:rPr lang="en-US" sz="1000" dirty="0" err="1">
                <a:solidFill>
                  <a:srgbClr val="C0C0C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b.get_y</a:t>
            </a:r>
            <a:r>
              <a:rPr lang="en-US" sz="1000" dirty="0">
                <a:solidFill>
                  <a:srgbClr val="C0C0C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return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sqrt(dx*dx +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dy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*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dy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15141F8-61CB-400F-B9EA-19AFE0A5C160}"/>
              </a:ext>
            </a:extLst>
          </p:cNvPr>
          <p:cNvSpPr/>
          <p:nvPr/>
        </p:nvSpPr>
        <p:spPr>
          <a:xfrm>
            <a:off x="457200" y="3205756"/>
            <a:ext cx="4572000" cy="168507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 = Point(</a:t>
            </a:r>
            <a:r>
              <a:rPr lang="en-US" sz="100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  <a:r>
              <a:rPr lang="en-US" sz="100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 = Point(</a:t>
            </a:r>
            <a:r>
              <a:rPr lang="en-US" sz="100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6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  <a:r>
              <a:rPr lang="en-US" sz="100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4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 =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RandomPoint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line = Line(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r,r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print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line.get_length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())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print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(r)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26500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8A786F-F304-4229-8320-0D216D402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Inheritance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5C7CB5-F298-4C1B-A36F-142C50D9A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B5DFA0B-DE70-4B48-AC4B-85EAC51F80A2}"/>
              </a:ext>
            </a:extLst>
          </p:cNvPr>
          <p:cNvSpPr/>
          <p:nvPr/>
        </p:nvSpPr>
        <p:spPr>
          <a:xfrm>
            <a:off x="685800" y="149075"/>
            <a:ext cx="4572000" cy="4693593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b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Animal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(object):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def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b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__</a:t>
            </a:r>
            <a:r>
              <a:rPr lang="en-US" sz="1000" b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init</a:t>
            </a:r>
            <a:r>
              <a:rPr lang="en-US" sz="1000" b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__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000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self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num_legs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):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US" sz="1000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self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._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num_legs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num_legs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def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b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sayHi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000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self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):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return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i="1" dirty="0">
                <a:solidFill>
                  <a:srgbClr val="00AA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"????"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def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b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get_num_legs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000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self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):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return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self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._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num_legs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b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Dog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(Animal):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def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b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__</a:t>
            </a:r>
            <a:r>
              <a:rPr lang="en-US" sz="1000" b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init</a:t>
            </a:r>
            <a:r>
              <a:rPr lang="en-US" sz="1000" b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__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000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self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):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</a:rPr>
              <a:t>        Animal.__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</a:rPr>
              <a:t>init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</a:rPr>
              <a:t>__(</a:t>
            </a:r>
            <a:r>
              <a:rPr lang="en-US" sz="1000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</a:rPr>
              <a:t>self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</a:rPr>
              <a:t>,</a:t>
            </a:r>
            <a:r>
              <a:rPr lang="en-US" sz="100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4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def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b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sayHi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000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self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):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return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i="1" dirty="0">
                <a:solidFill>
                  <a:srgbClr val="00AA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"Bark"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b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Human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(Animal):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def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b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__</a:t>
            </a:r>
            <a:r>
              <a:rPr lang="en-US" sz="1000" b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init</a:t>
            </a:r>
            <a:r>
              <a:rPr lang="en-US" sz="1000" b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__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000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self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):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</a:rPr>
              <a:t>        Animal.__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</a:rPr>
              <a:t>init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</a:rPr>
              <a:t>__(</a:t>
            </a:r>
            <a:r>
              <a:rPr lang="en-US" sz="1000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</a:rPr>
              <a:t>self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</a:rPr>
              <a:t>,</a:t>
            </a:r>
            <a:r>
              <a:rPr lang="en-US" sz="100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def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b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sayHi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000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self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):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return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i="1" dirty="0">
                <a:solidFill>
                  <a:srgbClr val="00AA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"Hello"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44966A7-BCA0-479F-94C4-168FDFB1E565}"/>
              </a:ext>
            </a:extLst>
          </p:cNvPr>
          <p:cNvSpPr/>
          <p:nvPr/>
        </p:nvSpPr>
        <p:spPr>
          <a:xfrm>
            <a:off x="3883152" y="2114550"/>
            <a:ext cx="4572000" cy="800219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animal = Dog()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print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animal.sayHi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())  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print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000" i="1" dirty="0">
                <a:solidFill>
                  <a:srgbClr val="00AA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"I have "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+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animal.get_num_legs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())+</a:t>
            </a:r>
            <a:r>
              <a:rPr lang="en-US" sz="1000" i="1" dirty="0">
                <a:solidFill>
                  <a:srgbClr val="00AA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 legs"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9312433"/>
      </p:ext>
    </p:extLst>
  </p:cSld>
  <p:clrMapOvr>
    <a:masterClrMapping/>
  </p:clrMapOvr>
</p:sld>
</file>

<file path=ppt/theme/theme1.xml><?xml version="1.0" encoding="utf-8"?>
<a:theme xmlns:a="http://schemas.openxmlformats.org/drawingml/2006/main" name="First Slid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Additional Material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las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Tinker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Exercis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Solutio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Quiz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7288</TotalTime>
  <Words>1489</Words>
  <Application>Microsoft Office PowerPoint</Application>
  <PresentationFormat>On-screen Show (16:9)</PresentationFormat>
  <Paragraphs>292</Paragraphs>
  <Slides>12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7</vt:i4>
      </vt:variant>
      <vt:variant>
        <vt:lpstr>Slide Titles</vt:lpstr>
      </vt:variant>
      <vt:variant>
        <vt:i4>12</vt:i4>
      </vt:variant>
    </vt:vector>
  </HeadingPairs>
  <TitlesOfParts>
    <vt:vector size="23" baseType="lpstr">
      <vt:lpstr>Arial</vt:lpstr>
      <vt:lpstr>Calibri</vt:lpstr>
      <vt:lpstr>Consolas</vt:lpstr>
      <vt:lpstr>Palatino Linotype</vt:lpstr>
      <vt:lpstr>First Slide</vt:lpstr>
      <vt:lpstr>Additional Material</vt:lpstr>
      <vt:lpstr>Class</vt:lpstr>
      <vt:lpstr>Tinker</vt:lpstr>
      <vt:lpstr>Exercise</vt:lpstr>
      <vt:lpstr>Solution</vt:lpstr>
      <vt:lpstr>Quiz</vt:lpstr>
      <vt:lpstr>Modules and Objects</vt:lpstr>
      <vt:lpstr>See Also</vt:lpstr>
      <vt:lpstr>Import is a Verb</vt:lpstr>
      <vt:lpstr>Encapsulation</vt:lpstr>
      <vt:lpstr>Encapsulation</vt:lpstr>
      <vt:lpstr>Objects</vt:lpstr>
      <vt:lpstr>Objects</vt:lpstr>
      <vt:lpstr>Objects</vt:lpstr>
      <vt:lpstr>Inheritance</vt:lpstr>
      <vt:lpstr>Design Patterns</vt:lpstr>
      <vt:lpstr>Diamond of Death</vt:lpstr>
      <vt:lpstr>Tinkering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Topher</dc:creator>
  <cp:lastModifiedBy>Christopher Cantrell</cp:lastModifiedBy>
  <cp:revision>316</cp:revision>
  <cp:lastPrinted>2015-07-06T21:44:19Z</cp:lastPrinted>
  <dcterms:created xsi:type="dcterms:W3CDTF">2015-07-04T21:12:26Z</dcterms:created>
  <dcterms:modified xsi:type="dcterms:W3CDTF">2020-02-23T14:11:14Z</dcterms:modified>
</cp:coreProperties>
</file>